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6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8916" y="0"/>
            <a:ext cx="8925086" cy="1930400"/>
          </a:xfrm>
        </p:spPr>
        <p:txBody>
          <a:bodyPr/>
          <a:lstStyle/>
          <a:p>
            <a:r>
              <a:rPr lang="nl-NL" dirty="0" smtClean="0"/>
              <a:t>Laten we even langs de figuren gaan.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8915" y="553453"/>
            <a:ext cx="9613231" cy="5487910"/>
          </a:xfrm>
        </p:spPr>
        <p:txBody>
          <a:bodyPr>
            <a:noAutofit/>
          </a:bodyPr>
          <a:lstStyle/>
          <a:p>
            <a:r>
              <a:rPr lang="nl-NL" sz="2300" dirty="0" smtClean="0"/>
              <a:t>We hebben te maken met een mark van volledige mededinging/volkomen concurrentie.</a:t>
            </a:r>
          </a:p>
          <a:p>
            <a:r>
              <a:rPr lang="nl-NL" sz="2300" dirty="0" smtClean="0"/>
              <a:t>De prijs wordt dus bepaald door het evenwicht van de totale vraag en aanbod. Dit zien we in figuur A.</a:t>
            </a:r>
          </a:p>
          <a:p>
            <a:r>
              <a:rPr lang="nl-NL" sz="2300" dirty="0" smtClean="0"/>
              <a:t>Kledingzaak Black streeft maximale winst na, dat is bij het punt waar MO = MK. Tenslotte zolang MO &gt; dan MK gaat hij meer producten verkopen, zodra MK &gt; MO stopt hij met het verkopen want dan neem zijn winst af.</a:t>
            </a:r>
          </a:p>
          <a:p>
            <a:r>
              <a:rPr lang="nl-NL" sz="2300" dirty="0" smtClean="0"/>
              <a:t>We zien in figuur B dat dit is bij 30 stuks. (BIJ MO = MK weten we altijd alleen de hoeveelheid!!!!, nog niet de maximale winst).</a:t>
            </a:r>
          </a:p>
          <a:p>
            <a:r>
              <a:rPr lang="nl-NL" sz="2300" dirty="0" smtClean="0"/>
              <a:t>Om de totale winst te berekenen gebruiken de we gevonden hoeveelheid (in dit geval 30, en kunnen we de TO en de TK berekenen).</a:t>
            </a:r>
          </a:p>
          <a:p>
            <a:r>
              <a:rPr lang="nl-NL" sz="2300" dirty="0" smtClean="0"/>
              <a:t>We kunnen het nu aan grafisch aflezen in figuur C. we zijn dat bij een hoeveelheid van 30 de TO = 600, de TK gelijk is aan 400, dus de winst 600-400 = 200</a:t>
            </a:r>
            <a:endParaRPr lang="nl-NL" sz="2300" dirty="0"/>
          </a:p>
        </p:txBody>
      </p:sp>
    </p:spTree>
    <p:extLst>
      <p:ext uri="{BB962C8B-B14F-4D97-AF65-F5344CB8AC3E}">
        <p14:creationId xmlns:p14="http://schemas.microsoft.com/office/powerpoint/2010/main" val="231121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opgave 1.6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785003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Hiervoor 5 minuten de tijd.</a:t>
            </a:r>
          </a:p>
          <a:p>
            <a:r>
              <a:rPr lang="nl-NL" sz="2500" dirty="0" smtClean="0"/>
              <a:t>De eerste 3 minuten lees/werk je zelfstandig.</a:t>
            </a:r>
          </a:p>
          <a:p>
            <a:r>
              <a:rPr lang="nl-NL" sz="2500" dirty="0" smtClean="0"/>
              <a:t>Daarna mag je overleggen.</a:t>
            </a:r>
          </a:p>
          <a:p>
            <a:r>
              <a:rPr lang="nl-NL" sz="2500" dirty="0" smtClean="0"/>
              <a:t>Ik loop langs om vragen te beantwoorden.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1.7</a:t>
            </a:r>
            <a:endParaRPr lang="nl-NL" sz="2500" dirty="0"/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1359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518358" cy="684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73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4409"/>
          <a:stretch/>
        </p:blipFill>
        <p:spPr>
          <a:xfrm>
            <a:off x="-34482" y="0"/>
            <a:ext cx="6543566" cy="6813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40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Toetredende aanbieders.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0474" y="1251285"/>
            <a:ext cx="9093528" cy="4790078"/>
          </a:xfrm>
        </p:spPr>
        <p:txBody>
          <a:bodyPr>
            <a:noAutofit/>
          </a:bodyPr>
          <a:lstStyle/>
          <a:p>
            <a:r>
              <a:rPr lang="nl-NL" sz="2500" dirty="0" smtClean="0"/>
              <a:t>Black maakte winst door merkloze T-shirts aan te bieden.</a:t>
            </a:r>
          </a:p>
          <a:p>
            <a:r>
              <a:rPr lang="nl-NL" sz="2500" dirty="0" smtClean="0"/>
              <a:t>Wat gebeurd er als andere kledingzaken die geen merkloze T-shirts dit zien?</a:t>
            </a:r>
          </a:p>
          <a:p>
            <a:r>
              <a:rPr lang="nl-NL" sz="2500" dirty="0" smtClean="0"/>
              <a:t>Die gaan toetreden.</a:t>
            </a:r>
          </a:p>
          <a:p>
            <a:r>
              <a:rPr lang="nl-NL" sz="2500" dirty="0" smtClean="0"/>
              <a:t>Gevolg: het aanbod neemt toe, bij gelijkblijvende vraag, dalende prijs (tenslotte meer concurrentie)</a:t>
            </a:r>
          </a:p>
          <a:p>
            <a:r>
              <a:rPr lang="nl-NL" sz="2500" dirty="0" smtClean="0"/>
              <a:t>Dit proces gaat door totdat er geen winst meer wordt gemaakt. </a:t>
            </a:r>
          </a:p>
          <a:p>
            <a:r>
              <a:rPr lang="nl-NL" sz="2500" dirty="0" smtClean="0"/>
              <a:t>De kledingzaken blijven merkloze T-shirts dan aanbieden aangezien ze geen verlies erop maken en een vergoeding krijgen (deze vergoeding zit in de totale kosten opgenomen als ondernemers loon).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16232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opgave 1.7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785003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Hiervoor 5 minuten de tijd.</a:t>
            </a:r>
          </a:p>
          <a:p>
            <a:r>
              <a:rPr lang="nl-NL" sz="2500" dirty="0" smtClean="0"/>
              <a:t>De eerste 3 minuten lees/werk je zelfstandig.</a:t>
            </a:r>
          </a:p>
          <a:p>
            <a:r>
              <a:rPr lang="nl-NL" sz="2500" dirty="0" smtClean="0"/>
              <a:t>Daarna mag je overleggen.</a:t>
            </a:r>
          </a:p>
          <a:p>
            <a:r>
              <a:rPr lang="nl-NL" sz="2500" dirty="0" smtClean="0"/>
              <a:t>Ik loop langs om vragen te beantwoorden.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1.7</a:t>
            </a:r>
            <a:endParaRPr lang="nl-NL" sz="2500" dirty="0"/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829712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6545"/>
          <a:stretch/>
        </p:blipFill>
        <p:spPr>
          <a:xfrm>
            <a:off x="0" y="-69055"/>
            <a:ext cx="12192000" cy="52625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6702"/>
          <a:stretch/>
        </p:blipFill>
        <p:spPr>
          <a:xfrm>
            <a:off x="0" y="-69055"/>
            <a:ext cx="12192000" cy="91126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6863"/>
          <a:stretch/>
        </p:blipFill>
        <p:spPr>
          <a:xfrm>
            <a:off x="0" y="-69055"/>
            <a:ext cx="12192000" cy="207832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9055"/>
            <a:ext cx="12192000" cy="391130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05451"/>
            <a:ext cx="12192000" cy="147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99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6870032" cy="682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01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afgelopen les: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31759"/>
            <a:ext cx="8596668" cy="4609604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hebben vandaag bekeken hoe wiskundig als grafisch de maximale winst berekend kan worden van een onderneming die op een markt opereert van volledige mededinging/volkomen concurrentie (2 benamingen voor dezelfde definitie).</a:t>
            </a:r>
          </a:p>
          <a:p>
            <a:r>
              <a:rPr lang="nl-NL" sz="2500" dirty="0" smtClean="0"/>
              <a:t>De vraag een aanbod (</a:t>
            </a:r>
            <a:r>
              <a:rPr lang="nl-NL" sz="2500" dirty="0" err="1" smtClean="0"/>
              <a:t>Qa</a:t>
            </a:r>
            <a:r>
              <a:rPr lang="nl-NL" sz="2500" dirty="0" smtClean="0"/>
              <a:t>/</a:t>
            </a:r>
            <a:r>
              <a:rPr lang="nl-NL" sz="2500" dirty="0" err="1" smtClean="0"/>
              <a:t>Qv</a:t>
            </a:r>
            <a:r>
              <a:rPr lang="nl-NL" sz="2500" dirty="0" smtClean="0"/>
              <a:t>) bepalen de prijs in het punt waar ze elkaar snijden (figuur 1.2 A).</a:t>
            </a:r>
          </a:p>
          <a:p>
            <a:r>
              <a:rPr lang="nl-NL" sz="2500" dirty="0" smtClean="0"/>
              <a:t>Wanneer MO = MK kunnen we herleiden bij hoeveel stuks de winst maximaal is (figuur B)</a:t>
            </a:r>
          </a:p>
          <a:p>
            <a:r>
              <a:rPr lang="nl-NL" sz="2500" dirty="0" smtClean="0"/>
              <a:t>Met deze hoeveelheid kunnen we de TO aflezen/berekenen. De TK aflezen/berekenen en zo de TW aflezen/berekenen.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46282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Terugblik </a:t>
            </a:r>
            <a:r>
              <a:rPr lang="nl-NL" sz="2500" dirty="0" smtClean="0"/>
              <a:t>vorige les</a:t>
            </a:r>
            <a:r>
              <a:rPr lang="nl-NL" sz="2500" dirty="0" smtClean="0"/>
              <a:t>:</a:t>
            </a:r>
          </a:p>
          <a:p>
            <a:r>
              <a:rPr lang="nl-NL" sz="2500" dirty="0" smtClean="0"/>
              <a:t>Grafisch en rekenkundig maximale winst berekenen op een markt van volkomen concurrentie.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vorige les: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0632" y="1347537"/>
            <a:ext cx="9033370" cy="5281863"/>
          </a:xfrm>
        </p:spPr>
        <p:txBody>
          <a:bodyPr>
            <a:normAutofit fontScale="92500"/>
          </a:bodyPr>
          <a:lstStyle/>
          <a:p>
            <a:r>
              <a:rPr lang="nl-NL" sz="2500" dirty="0" smtClean="0"/>
              <a:t>We hebben een blik geworpen op de marktvorm: volledige mededinging/ volkomen concurrentie.</a:t>
            </a:r>
          </a:p>
          <a:p>
            <a:r>
              <a:rPr lang="nl-NL" sz="2500" dirty="0" smtClean="0"/>
              <a:t>Er was hier sprake van veel aanbieders/veel vragers.</a:t>
            </a:r>
          </a:p>
          <a:p>
            <a:r>
              <a:rPr lang="nl-NL" sz="2500" dirty="0" smtClean="0"/>
              <a:t>Individuele aanbieder heeft </a:t>
            </a:r>
            <a:r>
              <a:rPr lang="nl-NL" sz="2500" dirty="0" smtClean="0"/>
              <a:t>geen invloed </a:t>
            </a:r>
            <a:r>
              <a:rPr lang="nl-NL" sz="2500" dirty="0" smtClean="0"/>
              <a:t>op de prijs.</a:t>
            </a:r>
          </a:p>
          <a:p>
            <a:r>
              <a:rPr lang="nl-NL" sz="2500" dirty="0" smtClean="0"/>
              <a:t>Homogeen product.</a:t>
            </a:r>
          </a:p>
          <a:p>
            <a:r>
              <a:rPr lang="nl-NL" sz="2500" dirty="0" smtClean="0"/>
              <a:t>Vrije toe en uittreding.</a:t>
            </a:r>
          </a:p>
          <a:p>
            <a:r>
              <a:rPr lang="nl-NL" sz="2500" dirty="0" smtClean="0"/>
              <a:t>Een transparante markt.</a:t>
            </a:r>
          </a:p>
          <a:p>
            <a:r>
              <a:rPr lang="nl-NL" sz="2500" dirty="0" smtClean="0"/>
              <a:t>De prijs komt tot stand waar vraag en aanbod aan elkaar gelijk zijn. Tenslotte als </a:t>
            </a:r>
            <a:r>
              <a:rPr lang="nl-NL" sz="2500" dirty="0" err="1" smtClean="0"/>
              <a:t>Qa</a:t>
            </a:r>
            <a:r>
              <a:rPr lang="nl-NL" sz="2500" dirty="0" smtClean="0"/>
              <a:t> &gt; </a:t>
            </a:r>
            <a:r>
              <a:rPr lang="nl-NL" sz="2500" dirty="0" err="1" smtClean="0"/>
              <a:t>Qv</a:t>
            </a:r>
            <a:r>
              <a:rPr lang="nl-NL" sz="2500" dirty="0" smtClean="0"/>
              <a:t> zal de prijs dalen zodat ze hun producten kunnen verkopen. Als </a:t>
            </a:r>
            <a:r>
              <a:rPr lang="nl-NL" sz="2500" dirty="0" err="1" smtClean="0"/>
              <a:t>Qv</a:t>
            </a:r>
            <a:r>
              <a:rPr lang="nl-NL" sz="2500" dirty="0" smtClean="0"/>
              <a:t> &gt; </a:t>
            </a:r>
            <a:r>
              <a:rPr lang="nl-NL" sz="2500" dirty="0" err="1" smtClean="0"/>
              <a:t>Qa</a:t>
            </a:r>
            <a:r>
              <a:rPr lang="nl-NL" sz="2500" dirty="0" smtClean="0"/>
              <a:t> zal de prijs stijgen aangezien er een tekort aan producten is, en de aanbieder het product duurder kunnen maken zonder dat het klanten kost.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98204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315" y="0"/>
            <a:ext cx="9637295" cy="1930400"/>
          </a:xfrm>
        </p:spPr>
        <p:txBody>
          <a:bodyPr>
            <a:normAutofit/>
          </a:bodyPr>
          <a:lstStyle/>
          <a:p>
            <a:r>
              <a:rPr lang="nl-NL" dirty="0" smtClean="0"/>
              <a:t>Vandaag gaan we opzoek naar maximale winst. Dit gaan zowel grafisch als rekenkundig aanpakken.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5" y="1612233"/>
            <a:ext cx="9153687" cy="4429130"/>
          </a:xfrm>
        </p:spPr>
        <p:txBody>
          <a:bodyPr>
            <a:noAutofit/>
          </a:bodyPr>
          <a:lstStyle/>
          <a:p>
            <a:r>
              <a:rPr lang="nl-NL" sz="2400" dirty="0" smtClean="0"/>
              <a:t>Even wat oude kennis van vorige jaar ophalen.</a:t>
            </a:r>
          </a:p>
          <a:p>
            <a:r>
              <a:rPr lang="nl-NL" sz="2400" dirty="0" smtClean="0"/>
              <a:t>Q staat voor? </a:t>
            </a:r>
          </a:p>
          <a:p>
            <a:r>
              <a:rPr lang="nl-NL" sz="2400" dirty="0" smtClean="0"/>
              <a:t>De afzet/de hoeveelheid.</a:t>
            </a:r>
          </a:p>
          <a:p>
            <a:r>
              <a:rPr lang="nl-NL" sz="2400" dirty="0" smtClean="0"/>
              <a:t>P staat voor?</a:t>
            </a:r>
          </a:p>
          <a:p>
            <a:r>
              <a:rPr lang="nl-NL" sz="2400" dirty="0" smtClean="0"/>
              <a:t>Prijs.</a:t>
            </a:r>
          </a:p>
          <a:p>
            <a:r>
              <a:rPr lang="nl-NL" sz="2400" dirty="0" smtClean="0"/>
              <a:t>Wanneer je P en Q weet kan je TO berekenen door?</a:t>
            </a:r>
          </a:p>
          <a:p>
            <a:r>
              <a:rPr lang="nl-NL" sz="2400" dirty="0" smtClean="0"/>
              <a:t>P * Q.</a:t>
            </a:r>
          </a:p>
          <a:p>
            <a:r>
              <a:rPr lang="nl-NL" sz="2400" dirty="0" smtClean="0"/>
              <a:t>MO staat voor?</a:t>
            </a:r>
          </a:p>
          <a:p>
            <a:r>
              <a:rPr lang="nl-NL" sz="2400" dirty="0" smtClean="0"/>
              <a:t>Marginale opbrengst. ( de opbrengst van 1 extra product)</a:t>
            </a:r>
          </a:p>
          <a:p>
            <a:r>
              <a:rPr lang="nl-NL" sz="2400" dirty="0" smtClean="0"/>
              <a:t>Als de prijs constant </a:t>
            </a:r>
            <a:r>
              <a:rPr lang="nl-NL" sz="2400" dirty="0" smtClean="0"/>
              <a:t>is (in markt van volkomen concurrentie) , </a:t>
            </a:r>
            <a:r>
              <a:rPr lang="nl-NL" sz="2400" dirty="0" smtClean="0"/>
              <a:t>is de marginale opbrengst gelijk aan de prijs.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83691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228600"/>
            <a:ext cx="8596668" cy="1701800"/>
          </a:xfrm>
        </p:spPr>
        <p:txBody>
          <a:bodyPr/>
          <a:lstStyle/>
          <a:p>
            <a:r>
              <a:rPr lang="nl-NL" dirty="0" smtClean="0"/>
              <a:t>De kosten kant.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806117"/>
            <a:ext cx="8596668" cy="5235246"/>
          </a:xfrm>
        </p:spPr>
        <p:txBody>
          <a:bodyPr>
            <a:noAutofit/>
          </a:bodyPr>
          <a:lstStyle/>
          <a:p>
            <a:r>
              <a:rPr lang="nl-NL" sz="2300" dirty="0" smtClean="0"/>
              <a:t>Bij de kostenkant hebben we de afkorting TVK/TCK/TK/GTK en MK.</a:t>
            </a:r>
          </a:p>
          <a:p>
            <a:r>
              <a:rPr lang="nl-NL" sz="2300" dirty="0" smtClean="0"/>
              <a:t>TVK staat voor?</a:t>
            </a:r>
          </a:p>
          <a:p>
            <a:r>
              <a:rPr lang="nl-NL" sz="2300" dirty="0" smtClean="0"/>
              <a:t>Totale variabele kosten.</a:t>
            </a:r>
          </a:p>
          <a:p>
            <a:r>
              <a:rPr lang="nl-NL" sz="2300" dirty="0" smtClean="0"/>
              <a:t>TCK staat voor?</a:t>
            </a:r>
            <a:br>
              <a:rPr lang="nl-NL" sz="2300" dirty="0" smtClean="0"/>
            </a:br>
            <a:r>
              <a:rPr lang="nl-NL" sz="2300" dirty="0" smtClean="0"/>
              <a:t>Totale constanten kosten.</a:t>
            </a:r>
          </a:p>
          <a:p>
            <a:r>
              <a:rPr lang="nl-NL" sz="2300" dirty="0" smtClean="0"/>
              <a:t>TK staat voor? </a:t>
            </a:r>
          </a:p>
          <a:p>
            <a:r>
              <a:rPr lang="nl-NL" sz="2300" dirty="0" smtClean="0"/>
              <a:t>Totale kosten</a:t>
            </a:r>
          </a:p>
          <a:p>
            <a:r>
              <a:rPr lang="nl-NL" sz="2300" dirty="0" smtClean="0"/>
              <a:t>GTK staat voor?</a:t>
            </a:r>
          </a:p>
          <a:p>
            <a:r>
              <a:rPr lang="nl-NL" sz="2300" dirty="0" smtClean="0"/>
              <a:t>Gemiddelde totale kosten</a:t>
            </a:r>
          </a:p>
          <a:p>
            <a:r>
              <a:rPr lang="nl-NL" sz="2300" dirty="0" smtClean="0"/>
              <a:t>MK staat voor? </a:t>
            </a:r>
          </a:p>
          <a:p>
            <a:r>
              <a:rPr lang="nl-NL" sz="2300" dirty="0" smtClean="0"/>
              <a:t>Marginale kosten ( de kosten voor het maken van 1 extra product).</a:t>
            </a:r>
          </a:p>
        </p:txBody>
      </p:sp>
    </p:spTree>
    <p:extLst>
      <p:ext uri="{BB962C8B-B14F-4D97-AF65-F5344CB8AC3E}">
        <p14:creationId xmlns:p14="http://schemas.microsoft.com/office/powerpoint/2010/main" val="390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3611" y="156411"/>
            <a:ext cx="8660391" cy="6268452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Hoe berekenen we TK?</a:t>
            </a:r>
          </a:p>
          <a:p>
            <a:r>
              <a:rPr lang="nl-NL" sz="2500" dirty="0" smtClean="0"/>
              <a:t>TCK + TVK.</a:t>
            </a:r>
          </a:p>
          <a:p>
            <a:r>
              <a:rPr lang="nl-NL" sz="2500" dirty="0" smtClean="0"/>
              <a:t>Hoe berekenen we TCK als GCK gegeven is?</a:t>
            </a:r>
          </a:p>
          <a:p>
            <a:r>
              <a:rPr lang="nl-NL" sz="2500" dirty="0" smtClean="0"/>
              <a:t>GCK * Q.</a:t>
            </a:r>
          </a:p>
          <a:p>
            <a:r>
              <a:rPr lang="nl-NL" sz="2500" dirty="0" smtClean="0"/>
              <a:t>Hoe berekenen we GCK als TCK en Q gegeven zijn?</a:t>
            </a:r>
          </a:p>
          <a:p>
            <a:r>
              <a:rPr lang="nl-NL" sz="2500" dirty="0" smtClean="0"/>
              <a:t>TCK / Q = GCK.</a:t>
            </a:r>
          </a:p>
          <a:p>
            <a:r>
              <a:rPr lang="nl-NL" sz="2500" dirty="0" smtClean="0"/>
              <a:t>Hoe bereken we TVK als GVK gegeven is?</a:t>
            </a:r>
          </a:p>
          <a:p>
            <a:r>
              <a:rPr lang="nl-NL" sz="2500" dirty="0" smtClean="0"/>
              <a:t>GVK * Q</a:t>
            </a:r>
          </a:p>
          <a:p>
            <a:r>
              <a:rPr lang="nl-NL" sz="2500" dirty="0" smtClean="0"/>
              <a:t>Hoe bereken we GVK als TVK en Q gegeven zijn?</a:t>
            </a:r>
          </a:p>
          <a:p>
            <a:r>
              <a:rPr lang="nl-NL" sz="2500" dirty="0" smtClean="0"/>
              <a:t>TVK / Q = GVK</a:t>
            </a:r>
            <a:endParaRPr lang="nl-NL" sz="2500" dirty="0"/>
          </a:p>
          <a:p>
            <a:r>
              <a:rPr lang="nl-NL" sz="2500" dirty="0" smtClean="0"/>
              <a:t>TK / Q = GTK.</a:t>
            </a:r>
          </a:p>
          <a:p>
            <a:r>
              <a:rPr lang="nl-NL" sz="2500" dirty="0" smtClean="0"/>
              <a:t>MK was de marginale kosten, waren de kosten voor het maken van 1 extra product. Vaak kunnen we dit aflezen, je kan dit ook berekenen door te kijken hoe hoog de kosten zijn </a:t>
            </a:r>
            <a:r>
              <a:rPr lang="nl-NL" sz="2500" dirty="0" err="1" smtClean="0"/>
              <a:t>bvb</a:t>
            </a:r>
            <a:r>
              <a:rPr lang="nl-NL" sz="2500" dirty="0" smtClean="0"/>
              <a:t> bij 10 stuks en bij 11 stuks, de toename van de kosten is de MK bij 10 stuks.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01934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bereken we de winst?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1443"/>
            <a:ext cx="8596668" cy="4729920"/>
          </a:xfrm>
        </p:spPr>
        <p:txBody>
          <a:bodyPr>
            <a:noAutofit/>
          </a:bodyPr>
          <a:lstStyle/>
          <a:p>
            <a:r>
              <a:rPr lang="nl-NL" sz="2500" dirty="0" smtClean="0"/>
              <a:t>Totale omzet – totale kosten = totale winst (TO – TK = TW)</a:t>
            </a:r>
          </a:p>
          <a:p>
            <a:r>
              <a:rPr lang="nl-NL" sz="2500" dirty="0" smtClean="0"/>
              <a:t>Wanneer is deze maximale, bij de hoeveelheid verkochten stuks waar MO = MK.</a:t>
            </a:r>
          </a:p>
          <a:p>
            <a:r>
              <a:rPr lang="nl-NL" sz="2500" dirty="0" smtClean="0"/>
              <a:t>Tenslotte de verkopen van 1 extra product leveren dan net zoveel op als de kosten van 1 extra product.</a:t>
            </a:r>
          </a:p>
          <a:p>
            <a:r>
              <a:rPr lang="nl-NL" sz="2500" dirty="0" smtClean="0"/>
              <a:t>Let op bij MO = MK weet je altijd alleen de Q. </a:t>
            </a:r>
          </a:p>
          <a:p>
            <a:r>
              <a:rPr lang="nl-NL" sz="2500" dirty="0" smtClean="0"/>
              <a:t>ALTIJD ALLEEN DE Q. alleen de hoeveelheid, de prijs moet je dan of gaan berekenen of grafisch aflezen.</a:t>
            </a:r>
          </a:p>
        </p:txBody>
      </p:sp>
    </p:spTree>
    <p:extLst>
      <p:ext uri="{BB962C8B-B14F-4D97-AF65-F5344CB8AC3E}">
        <p14:creationId xmlns:p14="http://schemas.microsoft.com/office/powerpoint/2010/main" val="333161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opgave 1.5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785003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Hiervoor 10 minuten de tijd.</a:t>
            </a:r>
          </a:p>
          <a:p>
            <a:r>
              <a:rPr lang="nl-NL" sz="2500" dirty="0" smtClean="0"/>
              <a:t>De eerste 6 minuten lees/werk je zelfstandig.</a:t>
            </a:r>
          </a:p>
          <a:p>
            <a:r>
              <a:rPr lang="nl-NL" sz="2500" dirty="0" smtClean="0"/>
              <a:t>Daarna mag je overleggen.</a:t>
            </a:r>
          </a:p>
          <a:p>
            <a:r>
              <a:rPr lang="nl-NL" sz="2500" dirty="0" smtClean="0"/>
              <a:t>Ik loop langs om vragen te beantwoorden.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1.6</a:t>
            </a:r>
            <a:endParaRPr lang="nl-NL" sz="2500" dirty="0"/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4" name="Ovaal 1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6" name="Ovaal 1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7" name="Ovaal 16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183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80506" b="20176"/>
          <a:stretch/>
        </p:blipFill>
        <p:spPr>
          <a:xfrm>
            <a:off x="0" y="-1"/>
            <a:ext cx="2225842" cy="547436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74499" b="20001"/>
          <a:stretch/>
        </p:blipFill>
        <p:spPr>
          <a:xfrm>
            <a:off x="0" y="-1"/>
            <a:ext cx="2911642" cy="54864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66807" b="20176"/>
          <a:stretch/>
        </p:blipFill>
        <p:spPr>
          <a:xfrm>
            <a:off x="0" y="-1"/>
            <a:ext cx="3789947" cy="547436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59220" b="19826"/>
          <a:stretch/>
        </p:blipFill>
        <p:spPr>
          <a:xfrm>
            <a:off x="0" y="-1"/>
            <a:ext cx="4656221" cy="549843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1949" b="19124"/>
          <a:stretch/>
        </p:blipFill>
        <p:spPr>
          <a:xfrm>
            <a:off x="0" y="-1"/>
            <a:ext cx="5486400" cy="554655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42676" b="20001"/>
          <a:stretch/>
        </p:blipFill>
        <p:spPr>
          <a:xfrm>
            <a:off x="0" y="-1"/>
            <a:ext cx="6545179" cy="548640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36143" b="71404"/>
          <a:stretch/>
        </p:blipFill>
        <p:spPr>
          <a:xfrm>
            <a:off x="0" y="0"/>
            <a:ext cx="7291137" cy="196114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r="36038" b="60176"/>
          <a:stretch/>
        </p:blipFill>
        <p:spPr>
          <a:xfrm>
            <a:off x="0" y="-1"/>
            <a:ext cx="7303168" cy="273116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35827" b="26668"/>
          <a:stretch/>
        </p:blipFill>
        <p:spPr>
          <a:xfrm>
            <a:off x="0" y="-1"/>
            <a:ext cx="7327232" cy="502920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r="28978" b="71404"/>
          <a:stretch/>
        </p:blipFill>
        <p:spPr>
          <a:xfrm>
            <a:off x="0" y="0"/>
            <a:ext cx="8109284" cy="1961148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r="28872" b="20001"/>
          <a:stretch/>
        </p:blipFill>
        <p:spPr>
          <a:xfrm>
            <a:off x="0" y="-1"/>
            <a:ext cx="8121316" cy="5486401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r="19600" b="77369"/>
          <a:stretch/>
        </p:blipFill>
        <p:spPr>
          <a:xfrm>
            <a:off x="0" y="-1"/>
            <a:ext cx="9180095" cy="1552075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r="19600" b="65965"/>
          <a:stretch/>
        </p:blipFill>
        <p:spPr>
          <a:xfrm>
            <a:off x="0" y="-1"/>
            <a:ext cx="9180095" cy="2334127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r="19600" b="20001"/>
          <a:stretch/>
        </p:blipFill>
        <p:spPr>
          <a:xfrm>
            <a:off x="0" y="-1"/>
            <a:ext cx="9180095" cy="5486401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r="105" b="65614"/>
          <a:stretch/>
        </p:blipFill>
        <p:spPr>
          <a:xfrm>
            <a:off x="0" y="0"/>
            <a:ext cx="11405937" cy="235819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l="1" r="-106" b="15615"/>
          <a:stretch/>
        </p:blipFill>
        <p:spPr>
          <a:xfrm>
            <a:off x="0" y="0"/>
            <a:ext cx="11430000" cy="5787190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b="8773"/>
          <a:stretch/>
        </p:blipFill>
        <p:spPr>
          <a:xfrm>
            <a:off x="0" y="0"/>
            <a:ext cx="11417968" cy="6256422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1417968" cy="6858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35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158</TotalTime>
  <Words>965</Words>
  <Application>Microsoft Office PowerPoint</Application>
  <PresentationFormat>Aangepast</PresentationFormat>
  <Paragraphs>112</Paragraphs>
  <Slides>18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19" baseType="lpstr">
      <vt:lpstr>Facet</vt:lpstr>
      <vt:lpstr>Welkom VWO 5.</vt:lpstr>
      <vt:lpstr>Agenda:</vt:lpstr>
      <vt:lpstr>Terugblik vorige les:</vt:lpstr>
      <vt:lpstr>Vandaag gaan we opzoek naar maximale winst. Dit gaan zowel grafisch als rekenkundig aanpakken.</vt:lpstr>
      <vt:lpstr>De kosten kant.</vt:lpstr>
      <vt:lpstr>PowerPoint-presentatie</vt:lpstr>
      <vt:lpstr>Hoe bereken we de winst?</vt:lpstr>
      <vt:lpstr>Maak opgave 1.5</vt:lpstr>
      <vt:lpstr>PowerPoint-presentatie</vt:lpstr>
      <vt:lpstr>Laten we even langs de figuren gaan.</vt:lpstr>
      <vt:lpstr>Maak opgave 1.6</vt:lpstr>
      <vt:lpstr>PowerPoint-presentatie</vt:lpstr>
      <vt:lpstr>PowerPoint-presentatie</vt:lpstr>
      <vt:lpstr>Toetredende aanbieders.</vt:lpstr>
      <vt:lpstr>Maak opgave 1.7</vt:lpstr>
      <vt:lpstr>PowerPoint-presentatie</vt:lpstr>
      <vt:lpstr>PowerPoint-presentatie</vt:lpstr>
      <vt:lpstr>Terugblik afgelopen les: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 B.</cp:lastModifiedBy>
  <cp:revision>26</cp:revision>
  <dcterms:created xsi:type="dcterms:W3CDTF">2017-08-27T09:00:36Z</dcterms:created>
  <dcterms:modified xsi:type="dcterms:W3CDTF">2017-09-01T09:22:09Z</dcterms:modified>
</cp:coreProperties>
</file>